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6" r:id="rId5"/>
    <p:sldId id="282" r:id="rId6"/>
    <p:sldId id="260" r:id="rId7"/>
    <p:sldId id="261" r:id="rId8"/>
    <p:sldId id="279" r:id="rId9"/>
    <p:sldId id="281" r:id="rId10"/>
    <p:sldId id="262" r:id="rId11"/>
    <p:sldId id="263" r:id="rId12"/>
    <p:sldId id="264" r:id="rId13"/>
    <p:sldId id="265" r:id="rId14"/>
    <p:sldId id="284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3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6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63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8AD878-4F90-469E-8FB9-A630C912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C357E-C538-477F-A34A-78E336BA940F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C07B8-C059-4AC0-95AC-1D73CB9C6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E61BA-BC52-4ECC-8D41-33F68929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D41D0-FF7A-43BB-9C8D-633362980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7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0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60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43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3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6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3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72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C04A7-E62B-40C0-869C-CB899CF44FD1}" type="datetimeFigureOut">
              <a:rPr lang="ko-KR" altLang="en-US" smtClean="0"/>
              <a:t>2018-08-17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E1F3B-AFEE-4901-83BD-8C13F23F4E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52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E3C23F6-B221-42BB-A8ED-1662736CC8ED}"/>
              </a:ext>
            </a:extLst>
          </p:cNvPr>
          <p:cNvSpPr/>
          <p:nvPr/>
        </p:nvSpPr>
        <p:spPr>
          <a:xfrm>
            <a:off x="1202724" y="2495146"/>
            <a:ext cx="9786552" cy="972766"/>
          </a:xfrm>
          <a:prstGeom prst="rect">
            <a:avLst/>
          </a:prstGeom>
          <a:solidFill>
            <a:srgbClr val="002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ea"/>
                <a:ea typeface="+mj-ea"/>
              </a:rPr>
              <a:t>2018</a:t>
            </a:r>
            <a:r>
              <a:rPr lang="ko-KR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학년도 </a:t>
            </a:r>
            <a:r>
              <a:rPr lang="en-US" altLang="ko-KR" sz="4400" b="1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ko-KR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학기 전공</a:t>
            </a:r>
            <a:r>
              <a:rPr lang="en-US" altLang="ko-KR" sz="4400" b="1" dirty="0" smtClean="0">
                <a:solidFill>
                  <a:schemeClr val="bg1"/>
                </a:solidFill>
                <a:latin typeface="+mj-ea"/>
                <a:ea typeface="+mj-ea"/>
              </a:rPr>
              <a:t>MT </a:t>
            </a:r>
            <a:r>
              <a:rPr lang="ko-KR" altLang="en-US" sz="4400" b="1" dirty="0" err="1" smtClean="0">
                <a:solidFill>
                  <a:schemeClr val="bg1"/>
                </a:solidFill>
                <a:latin typeface="+mj-ea"/>
                <a:ea typeface="+mj-ea"/>
              </a:rPr>
              <a:t>기획안</a:t>
            </a:r>
            <a:endParaRPr lang="ko-KR" altLang="en-US" sz="44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7D4DE8-D8DB-4758-9B9D-812B354210F7}"/>
              </a:ext>
            </a:extLst>
          </p:cNvPr>
          <p:cNvSpPr/>
          <p:nvPr/>
        </p:nvSpPr>
        <p:spPr>
          <a:xfrm>
            <a:off x="8690919" y="3944606"/>
            <a:ext cx="2813392" cy="1507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컴퓨터공학부</a:t>
            </a:r>
            <a:endParaRPr lang="en-US" altLang="ko-KR" sz="20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dist"/>
            <a:r>
              <a:rPr lang="ko-KR" altLang="en-US" sz="2000" b="1" dirty="0">
                <a:solidFill>
                  <a:schemeClr val="tx1"/>
                </a:solidFill>
                <a:latin typeface="+mj-ea"/>
                <a:ea typeface="+mj-ea"/>
              </a:rPr>
              <a:t>컴퓨터공학전공</a:t>
            </a:r>
            <a:endParaRPr lang="en-US" altLang="ko-KR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dist"/>
            <a:endParaRPr lang="en-US" altLang="ko-KR" sz="1600" dirty="0">
              <a:solidFill>
                <a:schemeClr val="tx1"/>
              </a:solidFill>
              <a:latin typeface="CLOUDgtOTF 050" panose="02020503020101020101" pitchFamily="18" charset="-127"/>
              <a:ea typeface="CLOUDgtOTF 05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06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6995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하늘과 바다 사이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전경</a:t>
            </a:r>
            <a:endParaRPr lang="ko-KR" altLang="en-US" sz="3600" b="1" dirty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1" y="1317153"/>
            <a:ext cx="4639226" cy="25381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6"/>
          <a:stretch/>
        </p:blipFill>
        <p:spPr>
          <a:xfrm>
            <a:off x="7330818" y="4045723"/>
            <a:ext cx="3258866" cy="22974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32" y="1314476"/>
            <a:ext cx="5226852" cy="25408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0" y="4045722"/>
            <a:ext cx="4639227" cy="22551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33" y="4048538"/>
            <a:ext cx="1738184" cy="23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864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하늘과 바다 사이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-10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인실</a:t>
            </a:r>
            <a:endParaRPr lang="ko-KR" altLang="en-US" sz="3600" b="1" dirty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92" y="1219674"/>
            <a:ext cx="3609484" cy="2455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96" y="1219674"/>
            <a:ext cx="3711559" cy="25250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454" y="3875644"/>
            <a:ext cx="3703780" cy="27722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5" y="3894993"/>
            <a:ext cx="3670589" cy="27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837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하늘과 바다 사이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-6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인실</a:t>
            </a:r>
            <a:endParaRPr lang="ko-KR" altLang="en-US" sz="3600" b="1" dirty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9" y="1317368"/>
            <a:ext cx="4325390" cy="30816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97" y="1317368"/>
            <a:ext cx="4563528" cy="3042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6" y="3752564"/>
            <a:ext cx="6227335" cy="302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5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828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하늘과 바다 사이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경로</a:t>
            </a:r>
            <a:endParaRPr lang="ko-KR" altLang="en-US" sz="3600" b="1" dirty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1708495"/>
            <a:ext cx="11398818" cy="39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0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E3C23F6-B221-42BB-A8ED-1662736CC8ED}"/>
              </a:ext>
            </a:extLst>
          </p:cNvPr>
          <p:cNvSpPr/>
          <p:nvPr/>
        </p:nvSpPr>
        <p:spPr>
          <a:xfrm>
            <a:off x="2015866" y="2939990"/>
            <a:ext cx="7369434" cy="972766"/>
          </a:xfrm>
          <a:prstGeom prst="rect">
            <a:avLst/>
          </a:prstGeom>
          <a:solidFill>
            <a:srgbClr val="002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8F8F8"/>
                </a:solidFill>
                <a:latin typeface="+mj-ea"/>
                <a:ea typeface="+mj-ea"/>
              </a:rPr>
              <a:t>7</a:t>
            </a:r>
            <a:r>
              <a:rPr lang="en-US" altLang="ko-KR" sz="4400" b="1" dirty="0" smtClean="0">
                <a:solidFill>
                  <a:srgbClr val="F8F8F8"/>
                </a:solidFill>
                <a:latin typeface="+mj-ea"/>
                <a:ea typeface="+mj-ea"/>
              </a:rPr>
              <a:t> </a:t>
            </a:r>
            <a:r>
              <a:rPr lang="ko-KR" altLang="en-US" sz="4400" b="1" dirty="0" smtClean="0">
                <a:solidFill>
                  <a:srgbClr val="F8F8F8"/>
                </a:solidFill>
                <a:latin typeface="+mj-ea"/>
                <a:ea typeface="+mj-ea"/>
              </a:rPr>
              <a:t>별첨 </a:t>
            </a:r>
            <a:r>
              <a:rPr lang="en-US" altLang="ko-KR" sz="4400" b="1" dirty="0" smtClean="0">
                <a:solidFill>
                  <a:srgbClr val="F8F8F8"/>
                </a:solidFill>
                <a:latin typeface="+mj-ea"/>
                <a:ea typeface="+mj-ea"/>
              </a:rPr>
              <a:t>– </a:t>
            </a:r>
            <a:r>
              <a:rPr lang="ko-KR" altLang="en-US" sz="4400" b="1" dirty="0" err="1" smtClean="0">
                <a:solidFill>
                  <a:srgbClr val="F8F8F8"/>
                </a:solidFill>
                <a:latin typeface="+mj-ea"/>
                <a:ea typeface="+mj-ea"/>
              </a:rPr>
              <a:t>비선정</a:t>
            </a:r>
            <a:r>
              <a:rPr lang="ko-KR" altLang="en-US" sz="4400" b="1" dirty="0" smtClean="0">
                <a:solidFill>
                  <a:srgbClr val="F8F8F8"/>
                </a:solidFill>
                <a:latin typeface="+mj-ea"/>
                <a:ea typeface="+mj-ea"/>
              </a:rPr>
              <a:t> 숙소</a:t>
            </a:r>
            <a:endParaRPr lang="ko-KR" altLang="en-US" sz="44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40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에벤에셀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펜션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전경</a:t>
            </a:r>
            <a:endParaRPr lang="ko-KR" altLang="en-US" sz="3600" b="1" dirty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1" y="1425146"/>
            <a:ext cx="5046802" cy="27272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19" y="1425146"/>
            <a:ext cx="5159711" cy="2727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0" y="4235366"/>
            <a:ext cx="5046803" cy="25043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20" y="4235366"/>
            <a:ext cx="5159711" cy="25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에벤에셀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펜션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</a:t>
            </a:r>
            <a:endParaRPr lang="en-US" altLang="ko-KR" sz="3600" b="1" dirty="0" smtClean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57482" y="2532135"/>
            <a:ext cx="5013615" cy="24371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97" y="1243914"/>
            <a:ext cx="3448908" cy="25866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74" y="1243914"/>
            <a:ext cx="3448909" cy="25866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98" y="3997197"/>
            <a:ext cx="3448908" cy="25866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573" y="3997197"/>
            <a:ext cx="4366053" cy="258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4825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에벤에셀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펜션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강당</a:t>
            </a:r>
            <a:endParaRPr lang="en-US" altLang="ko-KR" sz="3600" b="1" dirty="0" smtClean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600" b="1" dirty="0" smtClean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9" y="1264735"/>
            <a:ext cx="5050032" cy="24548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9" y="3995351"/>
            <a:ext cx="5050032" cy="2454877"/>
          </a:xfrm>
          <a:prstGeom prst="rect">
            <a:avLst/>
          </a:prstGeom>
        </p:spPr>
      </p:pic>
      <p:pic>
        <p:nvPicPr>
          <p:cNvPr id="1026" name="Picture 2" descr="http://www.sinduri.kr/img/package/gangdang1/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274" y="1680955"/>
            <a:ext cx="5781870" cy="385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30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5910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에벤에셀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펜션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경로</a:t>
            </a:r>
            <a:endParaRPr lang="en-US" altLang="ko-KR" sz="3600" b="1" dirty="0" smtClean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3600" b="1" dirty="0" smtClean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1631310"/>
            <a:ext cx="11514337" cy="419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9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5748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5)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꾸지나무골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펜션텔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전경</a:t>
            </a:r>
            <a:endParaRPr lang="ko-KR" altLang="en-US" sz="3600" b="1" dirty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1" y="1268627"/>
            <a:ext cx="4060028" cy="27175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41" y="1268628"/>
            <a:ext cx="4420304" cy="26031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42" y="4087384"/>
            <a:ext cx="4420304" cy="26031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1" y="4202712"/>
            <a:ext cx="4060028" cy="248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2007EAF-5292-4677-BB5A-6F55D8621771}"/>
              </a:ext>
            </a:extLst>
          </p:cNvPr>
          <p:cNvSpPr/>
          <p:nvPr/>
        </p:nvSpPr>
        <p:spPr>
          <a:xfrm>
            <a:off x="0" y="-1"/>
            <a:ext cx="4474723" cy="6858001"/>
          </a:xfrm>
          <a:prstGeom prst="rect">
            <a:avLst/>
          </a:prstGeom>
          <a:solidFill>
            <a:srgbClr val="0022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C58AEE36-5CCE-42F9-AB5B-FB83E145C588}"/>
              </a:ext>
            </a:extLst>
          </p:cNvPr>
          <p:cNvSpPr/>
          <p:nvPr/>
        </p:nvSpPr>
        <p:spPr>
          <a:xfrm flipV="1">
            <a:off x="4466097" y="0"/>
            <a:ext cx="1507787" cy="6858001"/>
          </a:xfrm>
          <a:prstGeom prst="rtTriangle">
            <a:avLst/>
          </a:prstGeom>
          <a:solidFill>
            <a:srgbClr val="002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4E4D3-F560-447E-B0D9-89ED180687E1}"/>
              </a:ext>
            </a:extLst>
          </p:cNvPr>
          <p:cNvSpPr txBox="1"/>
          <p:nvPr/>
        </p:nvSpPr>
        <p:spPr>
          <a:xfrm>
            <a:off x="515566" y="269104"/>
            <a:ext cx="4095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CC00"/>
                </a:solidFill>
                <a:latin typeface="+mj-lt"/>
                <a:ea typeface="Masterpiecegt_EB_U" panose="02020603020101020101" pitchFamily="18" charset="-127"/>
              </a:rPr>
              <a:t>C</a:t>
            </a:r>
            <a:r>
              <a:rPr lang="en-US" altLang="ko-KR" sz="7200" b="1" dirty="0">
                <a:solidFill>
                  <a:schemeClr val="bg1"/>
                </a:solidFill>
                <a:latin typeface="+mj-lt"/>
                <a:ea typeface="Masterpiecegt_EB_U" panose="02020603020101020101" pitchFamily="18" charset="-127"/>
              </a:rPr>
              <a:t>ontents</a:t>
            </a:r>
            <a:endParaRPr lang="ko-KR" altLang="en-US" sz="7200" b="1" dirty="0">
              <a:solidFill>
                <a:schemeClr val="bg1"/>
              </a:solidFill>
              <a:latin typeface="+mj-lt"/>
              <a:ea typeface="Masterpiecegt_EB_U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1929D4-0489-46C5-8575-8C202E02541D}"/>
              </a:ext>
            </a:extLst>
          </p:cNvPr>
          <p:cNvGrpSpPr/>
          <p:nvPr/>
        </p:nvGrpSpPr>
        <p:grpSpPr>
          <a:xfrm>
            <a:off x="6517180" y="1446415"/>
            <a:ext cx="4845605" cy="4421993"/>
            <a:chOff x="8258785" y="1764827"/>
            <a:chExt cx="3521412" cy="4421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9871F3-006D-4FA1-B881-7CE302E4D4FD}"/>
                </a:ext>
              </a:extLst>
            </p:cNvPr>
            <p:cNvSpPr txBox="1"/>
            <p:nvPr/>
          </p:nvSpPr>
          <p:spPr>
            <a:xfrm>
              <a:off x="8258785" y="2047459"/>
              <a:ext cx="690661" cy="4021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ko-KR" sz="3200" b="1" dirty="0" smtClean="0">
                  <a:solidFill>
                    <a:srgbClr val="F69D33"/>
                  </a:solidFill>
                  <a:latin typeface="+mj-ea"/>
                  <a:ea typeface="+mj-ea"/>
                </a:rPr>
                <a:t>1</a:t>
              </a:r>
              <a:endParaRPr lang="en-US" altLang="ko-KR" sz="3200" b="1" dirty="0">
                <a:solidFill>
                  <a:srgbClr val="F69D33"/>
                </a:solidFill>
                <a:latin typeface="+mj-ea"/>
                <a:ea typeface="+mj-ea"/>
              </a:endParaRPr>
            </a:p>
            <a:p>
              <a:pPr algn="r">
                <a:lnSpc>
                  <a:spcPct val="114000"/>
                </a:lnSpc>
              </a:pPr>
              <a:r>
                <a:rPr lang="en-US" altLang="ko-KR" sz="3200" b="1" dirty="0" smtClean="0">
                  <a:solidFill>
                    <a:srgbClr val="F69D33"/>
                  </a:solidFill>
                  <a:latin typeface="+mj-ea"/>
                  <a:ea typeface="+mj-ea"/>
                </a:rPr>
                <a:t>2</a:t>
              </a:r>
              <a:endParaRPr lang="en-US" altLang="ko-KR" sz="3200" b="1" dirty="0">
                <a:solidFill>
                  <a:srgbClr val="F69D33"/>
                </a:solidFill>
                <a:latin typeface="+mj-ea"/>
                <a:ea typeface="+mj-ea"/>
              </a:endParaRPr>
            </a:p>
            <a:p>
              <a:pPr algn="r">
                <a:lnSpc>
                  <a:spcPct val="114000"/>
                </a:lnSpc>
              </a:pPr>
              <a:r>
                <a:rPr lang="en-US" altLang="ko-KR" sz="3200" b="1" dirty="0" smtClean="0">
                  <a:solidFill>
                    <a:srgbClr val="F69D33"/>
                  </a:solidFill>
                  <a:latin typeface="+mj-ea"/>
                  <a:ea typeface="+mj-ea"/>
                </a:rPr>
                <a:t>3</a:t>
              </a:r>
              <a:endParaRPr lang="en-US" altLang="ko-KR" sz="3200" b="1" dirty="0">
                <a:solidFill>
                  <a:srgbClr val="F69D33"/>
                </a:solidFill>
                <a:latin typeface="+mj-ea"/>
                <a:ea typeface="+mj-ea"/>
              </a:endParaRPr>
            </a:p>
            <a:p>
              <a:pPr algn="r">
                <a:lnSpc>
                  <a:spcPct val="114000"/>
                </a:lnSpc>
              </a:pPr>
              <a:r>
                <a:rPr lang="en-US" altLang="ko-KR" sz="3200" b="1" dirty="0" smtClean="0">
                  <a:solidFill>
                    <a:srgbClr val="F69D33"/>
                  </a:solidFill>
                  <a:latin typeface="+mj-ea"/>
                  <a:ea typeface="+mj-ea"/>
                </a:rPr>
                <a:t>4</a:t>
              </a:r>
            </a:p>
            <a:p>
              <a:pPr algn="r">
                <a:lnSpc>
                  <a:spcPct val="114000"/>
                </a:lnSpc>
              </a:pPr>
              <a:r>
                <a:rPr lang="en-US" altLang="ko-KR" sz="3200" b="1" dirty="0" smtClean="0">
                  <a:solidFill>
                    <a:srgbClr val="F69D33"/>
                  </a:solidFill>
                  <a:latin typeface="+mj-ea"/>
                  <a:ea typeface="+mj-ea"/>
                </a:rPr>
                <a:t>5</a:t>
              </a:r>
            </a:p>
            <a:p>
              <a:pPr algn="r">
                <a:lnSpc>
                  <a:spcPct val="114000"/>
                </a:lnSpc>
              </a:pPr>
              <a:r>
                <a:rPr lang="en-US" altLang="ko-KR" sz="3200" b="1" dirty="0" smtClean="0">
                  <a:solidFill>
                    <a:srgbClr val="F69D33"/>
                  </a:solidFill>
                  <a:latin typeface="+mj-ea"/>
                  <a:ea typeface="+mj-ea"/>
                </a:rPr>
                <a:t>7</a:t>
              </a:r>
            </a:p>
            <a:p>
              <a:pPr algn="r">
                <a:lnSpc>
                  <a:spcPct val="114000"/>
                </a:lnSpc>
              </a:pPr>
              <a:r>
                <a:rPr lang="en-US" altLang="ko-KR" sz="3200" b="1" dirty="0">
                  <a:solidFill>
                    <a:srgbClr val="F69D33"/>
                  </a:solidFill>
                  <a:latin typeface="+mj-ea"/>
                  <a:ea typeface="+mj-ea"/>
                </a:rPr>
                <a:t>8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F1880F-2070-4864-839C-70767A4E349C}"/>
                </a:ext>
              </a:extLst>
            </p:cNvPr>
            <p:cNvSpPr/>
            <p:nvPr/>
          </p:nvSpPr>
          <p:spPr>
            <a:xfrm>
              <a:off x="8949446" y="1764827"/>
              <a:ext cx="2830751" cy="44219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>
                <a:lnSpc>
                  <a:spcPct val="130000"/>
                </a:lnSpc>
              </a:pPr>
              <a:r>
                <a:rPr lang="ko-KR" altLang="en-US" sz="2800" b="1" dirty="0" smtClean="0">
                  <a:solidFill>
                    <a:srgbClr val="002273"/>
                  </a:solidFill>
                  <a:latin typeface="+mj-ea"/>
                  <a:ea typeface="+mj-ea"/>
                </a:rPr>
                <a:t>예상 일정</a:t>
              </a:r>
              <a:endParaRPr lang="en-US" altLang="ko-KR" sz="2800" b="1" dirty="0" smtClean="0">
                <a:solidFill>
                  <a:srgbClr val="002273"/>
                </a:solidFill>
                <a:latin typeface="+mj-ea"/>
                <a:ea typeface="+mj-ea"/>
              </a:endParaRPr>
            </a:p>
            <a:p>
              <a:pPr algn="dist">
                <a:lnSpc>
                  <a:spcPct val="130000"/>
                </a:lnSpc>
              </a:pPr>
              <a:r>
                <a:rPr lang="ko-KR" altLang="en-US" sz="2800" b="1" dirty="0" smtClean="0">
                  <a:solidFill>
                    <a:srgbClr val="002273"/>
                  </a:solidFill>
                  <a:latin typeface="+mj-ea"/>
                  <a:ea typeface="+mj-ea"/>
                </a:rPr>
                <a:t>취지 및 목적</a:t>
              </a:r>
              <a:endParaRPr lang="en-US" altLang="ko-KR" sz="2800" b="1" dirty="0" smtClean="0">
                <a:solidFill>
                  <a:srgbClr val="002273"/>
                </a:solidFill>
                <a:latin typeface="+mj-ea"/>
                <a:ea typeface="+mj-ea"/>
              </a:endParaRPr>
            </a:p>
            <a:p>
              <a:pPr algn="dist">
                <a:lnSpc>
                  <a:spcPct val="130000"/>
                </a:lnSpc>
              </a:pPr>
              <a:r>
                <a:rPr lang="ko-KR" altLang="en-US" sz="2800" b="1" dirty="0" smtClean="0">
                  <a:solidFill>
                    <a:srgbClr val="002273"/>
                  </a:solidFill>
                  <a:latin typeface="+mj-ea"/>
                  <a:ea typeface="+mj-ea"/>
                </a:rPr>
                <a:t>예산 및 참여 예상 인원</a:t>
              </a:r>
              <a:endParaRPr lang="en-US" altLang="ko-KR" sz="2800" b="1" dirty="0" smtClean="0">
                <a:solidFill>
                  <a:srgbClr val="002273"/>
                </a:solidFill>
                <a:latin typeface="+mj-ea"/>
                <a:ea typeface="+mj-ea"/>
              </a:endParaRPr>
            </a:p>
            <a:p>
              <a:pPr algn="dist">
                <a:lnSpc>
                  <a:spcPct val="130000"/>
                </a:lnSpc>
              </a:pPr>
              <a:r>
                <a:rPr lang="ko-KR" altLang="en-US" sz="2800" b="1" dirty="0" smtClean="0">
                  <a:solidFill>
                    <a:srgbClr val="002273"/>
                  </a:solidFill>
                  <a:latin typeface="+mj-ea"/>
                  <a:ea typeface="+mj-ea"/>
                </a:rPr>
                <a:t>장소 비교</a:t>
              </a:r>
              <a:endParaRPr lang="en-US" altLang="ko-KR" sz="2800" b="1" dirty="0" smtClean="0">
                <a:solidFill>
                  <a:srgbClr val="002273"/>
                </a:solidFill>
                <a:latin typeface="+mj-ea"/>
                <a:ea typeface="+mj-ea"/>
              </a:endParaRPr>
            </a:p>
            <a:p>
              <a:pPr algn="dist">
                <a:lnSpc>
                  <a:spcPct val="130000"/>
                </a:lnSpc>
              </a:pPr>
              <a:r>
                <a:rPr lang="ko-KR" altLang="en-US" sz="2800" b="1" dirty="0" smtClean="0">
                  <a:solidFill>
                    <a:srgbClr val="002273"/>
                  </a:solidFill>
                  <a:latin typeface="+mj-ea"/>
                  <a:ea typeface="+mj-ea"/>
                </a:rPr>
                <a:t>장소 선정</a:t>
              </a:r>
              <a:endParaRPr lang="en-US" altLang="ko-KR" sz="2800" b="1" dirty="0" smtClean="0">
                <a:solidFill>
                  <a:srgbClr val="002273"/>
                </a:solidFill>
                <a:latin typeface="+mj-ea"/>
                <a:ea typeface="+mj-ea"/>
              </a:endParaRPr>
            </a:p>
            <a:p>
              <a:pPr algn="dist">
                <a:lnSpc>
                  <a:spcPct val="130000"/>
                </a:lnSpc>
              </a:pPr>
              <a:r>
                <a:rPr lang="ko-KR" altLang="en-US" sz="2800" b="1" dirty="0" smtClean="0">
                  <a:solidFill>
                    <a:srgbClr val="002273"/>
                  </a:solidFill>
                  <a:latin typeface="+mj-ea"/>
                  <a:ea typeface="+mj-ea"/>
                </a:rPr>
                <a:t>사진 및 경로</a:t>
              </a:r>
              <a:endParaRPr lang="en-US" altLang="ko-KR" sz="2800" b="1" dirty="0" smtClean="0">
                <a:solidFill>
                  <a:srgbClr val="002273"/>
                </a:solidFill>
                <a:latin typeface="+mj-ea"/>
                <a:ea typeface="+mj-ea"/>
              </a:endParaRPr>
            </a:p>
            <a:p>
              <a:pPr algn="dist">
                <a:lnSpc>
                  <a:spcPct val="130000"/>
                </a:lnSpc>
              </a:pPr>
              <a:r>
                <a:rPr lang="ko-KR" altLang="en-US" sz="2800" b="1" dirty="0" smtClean="0">
                  <a:solidFill>
                    <a:srgbClr val="002273"/>
                  </a:solidFill>
                  <a:latin typeface="+mj-ea"/>
                  <a:ea typeface="+mj-ea"/>
                </a:rPr>
                <a:t>별첨</a:t>
              </a:r>
              <a:endParaRPr lang="en-US" altLang="ko-KR" sz="2800" b="1" dirty="0" smtClean="0">
                <a:solidFill>
                  <a:srgbClr val="002273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33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5913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6)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꾸지나무골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펜션텔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숙소</a:t>
            </a:r>
            <a:endParaRPr lang="en-US" altLang="ko-KR" sz="3600" b="1" dirty="0" smtClean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1" y="1161536"/>
            <a:ext cx="4455444" cy="33415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46" y="1161536"/>
            <a:ext cx="3028789" cy="33415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8451" y="2569893"/>
            <a:ext cx="5560845" cy="27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5748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7)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꾸지나무골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펜션텔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강당</a:t>
            </a:r>
            <a:endParaRPr lang="en-US" altLang="ko-KR" sz="3600" b="1" dirty="0" smtClean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0" y="1425146"/>
            <a:ext cx="5382053" cy="40365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798" y="1746422"/>
            <a:ext cx="6103032" cy="333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6833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8)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꾸지나무골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b="1" dirty="0" err="1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펜션텔</a:t>
            </a:r>
            <a:r>
              <a:rPr lang="en-US" altLang="ko-KR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3600" b="1" dirty="0" smtClean="0">
                <a:solidFill>
                  <a:srgbClr val="00227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경로</a:t>
            </a:r>
            <a:endParaRPr lang="en-US" altLang="ko-KR" sz="3600" b="1" dirty="0" smtClean="0">
              <a:solidFill>
                <a:srgbClr val="00227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1736333"/>
            <a:ext cx="11419893" cy="386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6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E3C23F6-B221-42BB-A8ED-1662736CC8ED}"/>
              </a:ext>
            </a:extLst>
          </p:cNvPr>
          <p:cNvSpPr/>
          <p:nvPr/>
        </p:nvSpPr>
        <p:spPr>
          <a:xfrm>
            <a:off x="3262183" y="2939990"/>
            <a:ext cx="4876800" cy="972766"/>
          </a:xfrm>
          <a:prstGeom prst="rect">
            <a:avLst/>
          </a:prstGeom>
          <a:solidFill>
            <a:srgbClr val="002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 smtClean="0">
                <a:solidFill>
                  <a:srgbClr val="F8F8F8"/>
                </a:solidFill>
                <a:latin typeface="+mj-ea"/>
                <a:ea typeface="+mj-ea"/>
              </a:rPr>
              <a:t>감사합니다</a:t>
            </a:r>
            <a:endParaRPr lang="ko-KR" altLang="en-US" sz="44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312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262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+mj-ea"/>
                <a:ea typeface="+mj-ea"/>
              </a:rPr>
              <a:t>1 </a:t>
            </a:r>
            <a:r>
              <a:rPr lang="ko-KR" altLang="en-US" sz="3600" b="1" dirty="0" smtClean="0">
                <a:solidFill>
                  <a:srgbClr val="002273"/>
                </a:solidFill>
                <a:latin typeface="+mj-ea"/>
                <a:ea typeface="+mj-ea"/>
              </a:rPr>
              <a:t>예상 일정</a:t>
            </a:r>
            <a:endParaRPr lang="ko-KR" altLang="en-US" sz="3600" b="1" dirty="0">
              <a:solidFill>
                <a:srgbClr val="002273"/>
              </a:solidFill>
              <a:latin typeface="+mj-ea"/>
              <a:ea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868269"/>
              </p:ext>
            </p:extLst>
          </p:nvPr>
        </p:nvGraphicFramePr>
        <p:xfrm>
          <a:off x="977485" y="1077312"/>
          <a:ext cx="9626864" cy="5609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115">
                  <a:extLst>
                    <a:ext uri="{9D8B030D-6E8A-4147-A177-3AD203B41FA5}">
                      <a16:colId xmlns:a16="http://schemas.microsoft.com/office/drawing/2014/main" val="3625390538"/>
                    </a:ext>
                  </a:extLst>
                </a:gridCol>
                <a:gridCol w="3541683">
                  <a:extLst>
                    <a:ext uri="{9D8B030D-6E8A-4147-A177-3AD203B41FA5}">
                      <a16:colId xmlns:a16="http://schemas.microsoft.com/office/drawing/2014/main" val="445480711"/>
                    </a:ext>
                  </a:extLst>
                </a:gridCol>
                <a:gridCol w="3648066">
                  <a:extLst>
                    <a:ext uri="{9D8B030D-6E8A-4147-A177-3AD203B41FA5}">
                      <a16:colId xmlns:a16="http://schemas.microsoft.com/office/drawing/2014/main" val="227347606"/>
                    </a:ext>
                  </a:extLst>
                </a:gridCol>
              </a:tblGrid>
              <a:tr h="30207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/13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목요일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금요일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148907"/>
                  </a:ext>
                </a:extLst>
              </a:tr>
              <a:tr h="308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~09:30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아침 식사 및 정리 정돈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538034"/>
                  </a:ext>
                </a:extLst>
              </a:tr>
              <a:tr h="416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09:30 ~10:00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인원 점검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502576"/>
                  </a:ext>
                </a:extLst>
              </a:tr>
              <a:tr h="3086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10:00 ~ 11:00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특강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인원 점검 및 차량 탑승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4387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숙소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학교 이동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161899"/>
                  </a:ext>
                </a:extLst>
              </a:tr>
              <a:tr h="402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11: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00 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~ 12:00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298735"/>
                  </a:ext>
                </a:extLst>
              </a:tr>
              <a:tr h="308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12:00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 ~ 13:00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점심식사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421886"/>
                  </a:ext>
                </a:extLst>
              </a:tr>
              <a:tr h="458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13:00 ~ 14:00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학교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숙소 이동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10"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277943"/>
                  </a:ext>
                </a:extLst>
              </a:tr>
              <a:tr h="308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14:00 ~ 15:00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40918"/>
                  </a:ext>
                </a:extLst>
              </a:tr>
              <a:tr h="4123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15:00 ~ 16:00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오후 </a:t>
                      </a: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</a:rPr>
                        <a:t>레크레이션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006063"/>
                  </a:ext>
                </a:extLst>
              </a:tr>
              <a:tr h="3363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16:00 ~ 17:00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750633"/>
                  </a:ext>
                </a:extLst>
              </a:tr>
              <a:tr h="308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17:00 ~ 18:00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휴식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127181"/>
                  </a:ext>
                </a:extLst>
              </a:tr>
              <a:tr h="3405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18:00 ~ 19:00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저녁 요리 대회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601172"/>
                  </a:ext>
                </a:extLst>
              </a:tr>
              <a:tr h="3844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19:00 ~ 20:00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805926"/>
                  </a:ext>
                </a:extLst>
              </a:tr>
              <a:tr h="308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20:00 ~ 21:00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정리 및 정돈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842104"/>
                  </a:ext>
                </a:extLst>
              </a:tr>
              <a:tr h="308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21:00 ~ 23:00 </a:t>
                      </a:r>
                      <a:r>
                        <a:rPr lang="ko-KR" altLang="en-US" sz="1400" b="1" baseline="0" dirty="0" smtClean="0">
                          <a:solidFill>
                            <a:schemeClr val="tx1"/>
                          </a:solidFill>
                        </a:rPr>
                        <a:t>                      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자유시간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773128"/>
                  </a:ext>
                </a:extLst>
              </a:tr>
              <a:tr h="308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23:00</a:t>
                      </a:r>
                      <a:r>
                        <a:rPr lang="en-US" altLang="ko-KR" sz="1400" b="1" baseline="0" dirty="0" smtClean="0">
                          <a:solidFill>
                            <a:schemeClr val="tx1"/>
                          </a:solidFill>
                        </a:rPr>
                        <a:t> ~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취침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115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76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324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2273"/>
                </a:solidFill>
                <a:latin typeface="+mj-ea"/>
                <a:ea typeface="+mj-ea"/>
              </a:rPr>
              <a:t>2</a:t>
            </a:r>
            <a:r>
              <a:rPr lang="en-US" altLang="ko-KR" sz="3600" b="1" dirty="0" smtClean="0">
                <a:solidFill>
                  <a:srgbClr val="002273"/>
                </a:solidFill>
                <a:latin typeface="+mj-ea"/>
                <a:ea typeface="+mj-ea"/>
              </a:rPr>
              <a:t> </a:t>
            </a:r>
            <a:r>
              <a:rPr lang="ko-KR" altLang="en-US" sz="3600" b="1" dirty="0" smtClean="0">
                <a:solidFill>
                  <a:srgbClr val="002273"/>
                </a:solidFill>
                <a:latin typeface="+mj-ea"/>
                <a:ea typeface="+mj-ea"/>
              </a:rPr>
              <a:t>취지 및 목적</a:t>
            </a:r>
            <a:endParaRPr lang="ko-KR" altLang="en-US" sz="3600" b="1" dirty="0">
              <a:solidFill>
                <a:srgbClr val="002273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977485" y="2129699"/>
            <a:ext cx="995657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+mn-ea"/>
              </a:rPr>
              <a:t>1) </a:t>
            </a:r>
            <a:r>
              <a:rPr lang="ko-KR" altLang="en-US" sz="4000" b="1" dirty="0" smtClean="0">
                <a:latin typeface="+mn-ea"/>
              </a:rPr>
              <a:t>전공배정이 된 </a:t>
            </a:r>
            <a:r>
              <a:rPr lang="en-US" altLang="ko-KR" sz="4000" b="1" dirty="0" smtClean="0">
                <a:latin typeface="+mn-ea"/>
              </a:rPr>
              <a:t>1</a:t>
            </a:r>
            <a:r>
              <a:rPr lang="ko-KR" altLang="en-US" sz="4000" b="1" dirty="0" smtClean="0">
                <a:latin typeface="+mn-ea"/>
              </a:rPr>
              <a:t>학년 재학생을 환영</a:t>
            </a:r>
            <a:endParaRPr lang="en-US" altLang="ko-KR" sz="4000" b="1" dirty="0" smtClean="0">
              <a:latin typeface="+mn-ea"/>
            </a:endParaRPr>
          </a:p>
          <a:p>
            <a:r>
              <a:rPr lang="en-US" altLang="ko-KR" sz="4000" b="1" dirty="0" smtClean="0">
                <a:latin typeface="+mn-ea"/>
              </a:rPr>
              <a:t>2) </a:t>
            </a:r>
            <a:r>
              <a:rPr lang="ko-KR" altLang="en-US" sz="4000" b="1" dirty="0" smtClean="0">
                <a:latin typeface="+mn-ea"/>
              </a:rPr>
              <a:t>재학생</a:t>
            </a:r>
            <a:r>
              <a:rPr lang="en-US" altLang="ko-KR" sz="4000" b="1" dirty="0" smtClean="0">
                <a:latin typeface="+mn-ea"/>
              </a:rPr>
              <a:t>/</a:t>
            </a:r>
            <a:r>
              <a:rPr lang="ko-KR" altLang="en-US" sz="4000" b="1" dirty="0" smtClean="0">
                <a:latin typeface="+mn-ea"/>
              </a:rPr>
              <a:t>복학생에게</a:t>
            </a:r>
            <a:r>
              <a:rPr lang="en-US" altLang="ko-KR" sz="4000" b="1" dirty="0" smtClean="0">
                <a:latin typeface="+mn-ea"/>
              </a:rPr>
              <a:t> </a:t>
            </a:r>
            <a:r>
              <a:rPr lang="ko-KR" altLang="en-US" sz="4000" b="1" dirty="0" smtClean="0">
                <a:latin typeface="+mn-ea"/>
              </a:rPr>
              <a:t>필요한 정보를 제공</a:t>
            </a:r>
          </a:p>
          <a:p>
            <a:r>
              <a:rPr lang="en-US" altLang="ko-KR" sz="4000" b="1" dirty="0" smtClean="0">
                <a:latin typeface="+mn-ea"/>
              </a:rPr>
              <a:t>3) </a:t>
            </a:r>
            <a:r>
              <a:rPr lang="ko-KR" altLang="en-US" sz="4000" b="1" dirty="0" smtClean="0">
                <a:latin typeface="+mn-ea"/>
              </a:rPr>
              <a:t>재학생과 복학생 간의 교류</a:t>
            </a:r>
            <a:endParaRPr lang="en-US" altLang="ko-KR" sz="4000" b="1" dirty="0" smtClean="0">
              <a:latin typeface="+mn-ea"/>
            </a:endParaRPr>
          </a:p>
          <a:p>
            <a:r>
              <a:rPr lang="en-US" altLang="ko-KR" sz="4000" b="1" dirty="0" smtClean="0">
                <a:latin typeface="+mn-ea"/>
              </a:rPr>
              <a:t>4) </a:t>
            </a:r>
            <a:r>
              <a:rPr lang="ko-KR" altLang="en-US" sz="4000" b="1" dirty="0" smtClean="0">
                <a:latin typeface="+mn-ea"/>
              </a:rPr>
              <a:t>교수님들과의 소통의 기회</a:t>
            </a:r>
          </a:p>
        </p:txBody>
      </p:sp>
    </p:spTree>
    <p:extLst>
      <p:ext uri="{BB962C8B-B14F-4D97-AF65-F5344CB8AC3E}">
        <p14:creationId xmlns:p14="http://schemas.microsoft.com/office/powerpoint/2010/main" val="282508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3708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2273"/>
                </a:solidFill>
                <a:latin typeface="+mj-ea"/>
                <a:ea typeface="+mj-ea"/>
              </a:rPr>
              <a:t>3</a:t>
            </a:r>
            <a:r>
              <a:rPr lang="en-US" altLang="ko-KR" sz="3600" b="1" dirty="0" smtClean="0">
                <a:solidFill>
                  <a:srgbClr val="002273"/>
                </a:solidFill>
                <a:latin typeface="+mj-ea"/>
                <a:ea typeface="+mj-ea"/>
              </a:rPr>
              <a:t> </a:t>
            </a:r>
            <a:r>
              <a:rPr lang="ko-KR" altLang="en-US" sz="3600" b="1" dirty="0" smtClean="0">
                <a:solidFill>
                  <a:srgbClr val="002273"/>
                </a:solidFill>
                <a:latin typeface="+mj-ea"/>
                <a:ea typeface="+mj-ea"/>
              </a:rPr>
              <a:t>참여 예상 인원</a:t>
            </a:r>
            <a:endParaRPr lang="ko-KR" altLang="en-US" sz="3600" b="1" dirty="0">
              <a:solidFill>
                <a:srgbClr val="002273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88608" y="1690199"/>
            <a:ext cx="1084463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 1)</a:t>
            </a:r>
            <a:r>
              <a:rPr lang="ko-KR" altLang="en-US" sz="2800" b="1" dirty="0" smtClean="0">
                <a:latin typeface="+mn-ea"/>
              </a:rPr>
              <a:t>참여</a:t>
            </a:r>
            <a:r>
              <a:rPr lang="en-US" altLang="ko-KR" sz="2800" b="1" dirty="0" smtClean="0">
                <a:latin typeface="+mn-ea"/>
              </a:rPr>
              <a:t> </a:t>
            </a:r>
            <a:r>
              <a:rPr lang="ko-KR" altLang="en-US" sz="2800" b="1" dirty="0" smtClean="0">
                <a:latin typeface="+mn-ea"/>
              </a:rPr>
              <a:t>예상 인원</a:t>
            </a:r>
            <a:endParaRPr lang="en-US" altLang="ko-KR" sz="2800" b="1" dirty="0" smtClean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 </a:t>
            </a:r>
            <a:r>
              <a:rPr lang="en-US" altLang="ko-KR" sz="2800" b="1" dirty="0" smtClean="0">
                <a:latin typeface="+mn-ea"/>
              </a:rPr>
              <a:t>  </a:t>
            </a:r>
            <a:r>
              <a:rPr lang="ko-KR" altLang="en-US" sz="2800" b="1" dirty="0" smtClean="0">
                <a:latin typeface="+mn-ea"/>
              </a:rPr>
              <a:t>가</a:t>
            </a:r>
            <a:r>
              <a:rPr lang="en-US" altLang="ko-KR" sz="2800" b="1" dirty="0" smtClean="0">
                <a:latin typeface="+mn-ea"/>
              </a:rPr>
              <a:t>.</a:t>
            </a:r>
            <a:r>
              <a:rPr lang="ko-KR" altLang="en-US" sz="2800" b="1" dirty="0" smtClean="0">
                <a:latin typeface="+mn-ea"/>
              </a:rPr>
              <a:t>컴퓨터공학전공 재학생</a:t>
            </a:r>
            <a:r>
              <a:rPr lang="en-US" altLang="ko-KR" sz="2800" b="1" dirty="0" smtClean="0">
                <a:latin typeface="+mn-ea"/>
              </a:rPr>
              <a:t>(</a:t>
            </a:r>
            <a:r>
              <a:rPr lang="ko-KR" altLang="en-US" sz="2800" b="1" dirty="0" smtClean="0">
                <a:latin typeface="+mn-ea"/>
              </a:rPr>
              <a:t>약 </a:t>
            </a:r>
            <a:r>
              <a:rPr lang="en-US" altLang="ko-KR" sz="2800" b="1" dirty="0" smtClean="0">
                <a:latin typeface="+mn-ea"/>
              </a:rPr>
              <a:t>210</a:t>
            </a:r>
            <a:r>
              <a:rPr lang="ko-KR" altLang="en-US" sz="2800" b="1" dirty="0" smtClean="0">
                <a:latin typeface="+mn-ea"/>
              </a:rPr>
              <a:t>명</a:t>
            </a:r>
            <a:r>
              <a:rPr lang="en-US" altLang="ko-KR" sz="2800" b="1" dirty="0" smtClean="0">
                <a:latin typeface="+mn-ea"/>
              </a:rPr>
              <a:t>) 50% </a:t>
            </a:r>
          </a:p>
          <a:p>
            <a:pPr lvl="1"/>
            <a:r>
              <a:rPr lang="en-US" altLang="ko-KR" sz="2800" b="1" dirty="0" smtClean="0">
                <a:latin typeface="+mn-ea"/>
              </a:rPr>
              <a:t>   =</a:t>
            </a:r>
            <a:r>
              <a:rPr lang="ko-KR" altLang="en-US" sz="2800" b="1" dirty="0" smtClean="0">
                <a:latin typeface="+mn-ea"/>
              </a:rPr>
              <a:t> 약 </a:t>
            </a:r>
            <a:r>
              <a:rPr lang="en-US" altLang="ko-KR" sz="2800" b="1" dirty="0" smtClean="0">
                <a:latin typeface="+mn-ea"/>
              </a:rPr>
              <a:t>105</a:t>
            </a:r>
            <a:r>
              <a:rPr lang="ko-KR" altLang="en-US" sz="2800" b="1" dirty="0" smtClean="0">
                <a:latin typeface="+mn-ea"/>
              </a:rPr>
              <a:t>명</a:t>
            </a:r>
            <a:endParaRPr lang="en-US" altLang="ko-KR" sz="2800" b="1" dirty="0">
              <a:latin typeface="+mn-ea"/>
            </a:endParaRPr>
          </a:p>
          <a:p>
            <a:endParaRPr lang="en-US" altLang="ko-KR" sz="2800" b="1" dirty="0" smtClean="0">
              <a:latin typeface="+mn-ea"/>
            </a:endParaRPr>
          </a:p>
          <a:p>
            <a:r>
              <a:rPr lang="ko-KR" altLang="en-US" sz="2800" b="1" dirty="0">
                <a:latin typeface="+mn-ea"/>
              </a:rPr>
              <a:t> </a:t>
            </a:r>
            <a:r>
              <a:rPr lang="ko-KR" altLang="en-US" sz="2800" b="1" dirty="0" smtClean="0">
                <a:latin typeface="+mn-ea"/>
              </a:rPr>
              <a:t>  나</a:t>
            </a:r>
            <a:r>
              <a:rPr lang="en-US" altLang="ko-KR" sz="2800" b="1" dirty="0" smtClean="0">
                <a:latin typeface="+mn-ea"/>
              </a:rPr>
              <a:t>.</a:t>
            </a:r>
            <a:r>
              <a:rPr lang="ko-KR" altLang="en-US" sz="2800" b="1" dirty="0" smtClean="0">
                <a:latin typeface="+mn-ea"/>
              </a:rPr>
              <a:t>재학생 참여율을 높이기 위해 재학생</a:t>
            </a:r>
            <a:r>
              <a:rPr lang="en-US" altLang="ko-KR" sz="2800" b="1" dirty="0" smtClean="0">
                <a:latin typeface="+mn-ea"/>
              </a:rPr>
              <a:t>MT </a:t>
            </a:r>
            <a:r>
              <a:rPr lang="ko-KR" altLang="en-US" sz="2800" b="1" dirty="0" smtClean="0">
                <a:latin typeface="+mn-ea"/>
              </a:rPr>
              <a:t>참여 시 납부 금액을</a:t>
            </a:r>
            <a:endParaRPr lang="en-US" altLang="ko-KR" sz="2800" b="1" dirty="0" smtClean="0">
              <a:latin typeface="+mn-ea"/>
            </a:endParaRPr>
          </a:p>
          <a:p>
            <a:r>
              <a:rPr lang="en-US" altLang="ko-KR" sz="2800" b="1" dirty="0" smtClean="0">
                <a:latin typeface="+mn-ea"/>
              </a:rPr>
              <a:t>       20,000</a:t>
            </a:r>
            <a:r>
              <a:rPr lang="ko-KR" altLang="en-US" sz="2800" b="1" dirty="0" smtClean="0">
                <a:latin typeface="+mn-ea"/>
              </a:rPr>
              <a:t>원</a:t>
            </a:r>
            <a:r>
              <a:rPr lang="en-US" altLang="ko-KR" sz="2800" b="1" dirty="0" smtClean="0">
                <a:latin typeface="+mn-ea"/>
              </a:rPr>
              <a:t> </a:t>
            </a:r>
            <a:r>
              <a:rPr lang="ko-KR" altLang="en-US" sz="2800" b="1" dirty="0" smtClean="0">
                <a:latin typeface="+mn-ea"/>
              </a:rPr>
              <a:t>→ </a:t>
            </a:r>
            <a:r>
              <a:rPr lang="en-US" altLang="ko-KR" sz="2800" b="1" dirty="0" smtClean="0">
                <a:latin typeface="+mn-ea"/>
              </a:rPr>
              <a:t>15,000</a:t>
            </a:r>
            <a:r>
              <a:rPr lang="ko-KR" altLang="en-US" sz="2800" b="1" dirty="0" smtClean="0">
                <a:latin typeface="+mn-ea"/>
              </a:rPr>
              <a:t>원 변경</a:t>
            </a:r>
            <a:endParaRPr lang="en-US" altLang="ko-KR" sz="2800" b="1" dirty="0" smtClean="0">
              <a:latin typeface="+mn-ea"/>
            </a:endParaRPr>
          </a:p>
          <a:p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                </a:t>
            </a:r>
          </a:p>
          <a:p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   </a:t>
            </a: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다</a:t>
            </a:r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.</a:t>
            </a: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재학생 </a:t>
            </a: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참여율이 </a:t>
            </a:r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50% </a:t>
            </a: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미만 일시 </a:t>
            </a:r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MT</a:t>
            </a: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전면 취소</a:t>
            </a:r>
            <a:endParaRPr lang="en-US" altLang="ko-KR" sz="28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495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2273"/>
                </a:solidFill>
                <a:latin typeface="+mj-ea"/>
                <a:ea typeface="+mj-ea"/>
              </a:rPr>
              <a:t>3</a:t>
            </a:r>
            <a:r>
              <a:rPr lang="en-US" altLang="ko-KR" sz="3600" b="1" dirty="0" smtClean="0">
                <a:solidFill>
                  <a:srgbClr val="002273"/>
                </a:solidFill>
                <a:latin typeface="+mj-ea"/>
                <a:ea typeface="+mj-ea"/>
              </a:rPr>
              <a:t> </a:t>
            </a:r>
            <a:r>
              <a:rPr lang="ko-KR" altLang="en-US" sz="3600" b="1" dirty="0" smtClean="0">
                <a:solidFill>
                  <a:srgbClr val="002273"/>
                </a:solidFill>
                <a:latin typeface="+mj-ea"/>
                <a:ea typeface="+mj-ea"/>
              </a:rPr>
              <a:t>예</a:t>
            </a:r>
            <a:r>
              <a:rPr lang="ko-KR" altLang="en-US" sz="3600" b="1" dirty="0">
                <a:solidFill>
                  <a:srgbClr val="002273"/>
                </a:solidFill>
                <a:latin typeface="+mj-ea"/>
                <a:ea typeface="+mj-ea"/>
              </a:rPr>
              <a:t>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1626699"/>
            <a:ext cx="856837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 2</a:t>
            </a:r>
            <a:r>
              <a:rPr lang="en-US" altLang="ko-KR" sz="2800" b="1" dirty="0" smtClean="0">
                <a:latin typeface="+mn-ea"/>
              </a:rPr>
              <a:t>)</a:t>
            </a:r>
            <a:r>
              <a:rPr lang="ko-KR" altLang="en-US" sz="2800" b="1" dirty="0" smtClean="0">
                <a:latin typeface="+mn-ea"/>
              </a:rPr>
              <a:t>집행 가능한 예산</a:t>
            </a:r>
            <a:endParaRPr lang="en-US" altLang="ko-KR" sz="2800" b="1" dirty="0" smtClean="0">
              <a:latin typeface="+mn-ea"/>
            </a:endParaRPr>
          </a:p>
          <a:p>
            <a:r>
              <a:rPr lang="ko-KR" altLang="en-US" sz="2800" b="1" dirty="0" smtClean="0">
                <a:latin typeface="+mn-ea"/>
              </a:rPr>
              <a:t>  가</a:t>
            </a:r>
            <a:r>
              <a:rPr lang="en-US" altLang="ko-KR" sz="2800" b="1" dirty="0" smtClean="0">
                <a:latin typeface="+mn-ea"/>
              </a:rPr>
              <a:t>.</a:t>
            </a:r>
            <a:r>
              <a:rPr lang="ko-KR" altLang="en-US" sz="2800" b="1" dirty="0" smtClean="0">
                <a:latin typeface="+mn-ea"/>
              </a:rPr>
              <a:t>현재 보유 학생회비 약 </a:t>
            </a:r>
            <a:r>
              <a:rPr lang="en-US" altLang="ko-KR" sz="2800" b="1" dirty="0" smtClean="0">
                <a:latin typeface="+mn-ea"/>
              </a:rPr>
              <a:t>14,000,000</a:t>
            </a:r>
            <a:r>
              <a:rPr lang="ko-KR" altLang="en-US" sz="2800" b="1" dirty="0" smtClean="0">
                <a:latin typeface="+mn-ea"/>
              </a:rPr>
              <a:t>만원</a:t>
            </a:r>
            <a:r>
              <a:rPr lang="en-US" altLang="ko-KR" sz="2800" b="1" dirty="0" smtClean="0">
                <a:latin typeface="+mn-ea"/>
              </a:rPr>
              <a:t> 20%  </a:t>
            </a:r>
            <a:r>
              <a:rPr lang="ko-KR" altLang="en-US" sz="2800" b="1" dirty="0">
                <a:latin typeface="+mn-ea"/>
              </a:rPr>
              <a:t> </a:t>
            </a:r>
            <a:r>
              <a:rPr lang="ko-KR" altLang="en-US" sz="2800" b="1" dirty="0" smtClean="0">
                <a:latin typeface="+mn-ea"/>
              </a:rPr>
              <a:t> </a:t>
            </a:r>
            <a:endParaRPr lang="en-US" altLang="ko-KR" sz="2800" b="1" dirty="0" smtClean="0">
              <a:latin typeface="+mn-ea"/>
            </a:endParaRPr>
          </a:p>
          <a:p>
            <a:r>
              <a:rPr lang="en-US" altLang="ko-KR" sz="2800" b="1" dirty="0" smtClean="0">
                <a:latin typeface="+mn-ea"/>
              </a:rPr>
              <a:t>      = </a:t>
            </a:r>
            <a:r>
              <a:rPr lang="ko-KR" altLang="en-US" sz="2800" b="1" dirty="0" smtClean="0">
                <a:latin typeface="+mn-ea"/>
              </a:rPr>
              <a:t>약 </a:t>
            </a:r>
            <a:r>
              <a:rPr lang="en-US" altLang="ko-KR" sz="2800" b="1" dirty="0" smtClean="0">
                <a:latin typeface="+mn-ea"/>
              </a:rPr>
              <a:t>2,800,000</a:t>
            </a:r>
          </a:p>
          <a:p>
            <a:endParaRPr lang="en-US" altLang="ko-KR" sz="2800" b="1" dirty="0">
              <a:latin typeface="+mn-ea"/>
            </a:endParaRPr>
          </a:p>
          <a:p>
            <a:r>
              <a:rPr lang="ko-KR" altLang="en-US" sz="2800" b="1" dirty="0" smtClean="0">
                <a:latin typeface="+mn-ea"/>
              </a:rPr>
              <a:t>  나</a:t>
            </a:r>
            <a:r>
              <a:rPr lang="en-US" altLang="ko-KR" sz="2800" b="1" dirty="0" smtClean="0">
                <a:latin typeface="+mn-ea"/>
              </a:rPr>
              <a:t>.</a:t>
            </a:r>
            <a:r>
              <a:rPr lang="ko-KR" altLang="en-US" sz="2800" b="1" dirty="0" smtClean="0">
                <a:latin typeface="+mn-ea"/>
              </a:rPr>
              <a:t>재학생 </a:t>
            </a:r>
            <a:r>
              <a:rPr lang="en-US" altLang="ko-KR" sz="2800" b="1" dirty="0" smtClean="0">
                <a:latin typeface="+mn-ea"/>
              </a:rPr>
              <a:t>50</a:t>
            </a:r>
            <a:r>
              <a:rPr lang="ko-KR" altLang="en-US" sz="2800" b="1" dirty="0" smtClean="0">
                <a:latin typeface="+mn-ea"/>
              </a:rPr>
              <a:t>명</a:t>
            </a:r>
            <a:r>
              <a:rPr lang="en-US" altLang="ko-KR" sz="2800" b="1" dirty="0" smtClean="0">
                <a:latin typeface="+mn-ea"/>
              </a:rPr>
              <a:t>(</a:t>
            </a:r>
            <a:r>
              <a:rPr lang="ko-KR" altLang="en-US" sz="2800" b="1" dirty="0" smtClean="0">
                <a:latin typeface="+mn-ea"/>
              </a:rPr>
              <a:t>약 </a:t>
            </a:r>
            <a:r>
              <a:rPr lang="en-US" altLang="ko-KR" sz="2800" b="1" dirty="0" smtClean="0">
                <a:latin typeface="+mn-ea"/>
              </a:rPr>
              <a:t>50%) *</a:t>
            </a:r>
            <a:r>
              <a:rPr lang="ko-KR" altLang="en-US" sz="2800" b="1" dirty="0" smtClean="0">
                <a:latin typeface="+mn-ea"/>
              </a:rPr>
              <a:t> </a:t>
            </a:r>
            <a:r>
              <a:rPr lang="en-US" altLang="ko-KR" sz="2800" b="1" dirty="0" smtClean="0">
                <a:latin typeface="+mn-ea"/>
              </a:rPr>
              <a:t>15,000(</a:t>
            </a:r>
            <a:r>
              <a:rPr lang="ko-KR" altLang="en-US" sz="2800" b="1" dirty="0" smtClean="0">
                <a:latin typeface="+mn-ea"/>
              </a:rPr>
              <a:t>재학생</a:t>
            </a:r>
            <a:r>
              <a:rPr lang="en-US" altLang="ko-KR" sz="2800" b="1" dirty="0" smtClean="0">
                <a:latin typeface="+mn-ea"/>
              </a:rPr>
              <a:t>MT</a:t>
            </a:r>
            <a:r>
              <a:rPr lang="ko-KR" altLang="en-US" sz="2800" b="1" dirty="0" smtClean="0">
                <a:latin typeface="+mn-ea"/>
              </a:rPr>
              <a:t>비용</a:t>
            </a:r>
            <a:r>
              <a:rPr lang="en-US" altLang="ko-KR" sz="2800" b="1" dirty="0" smtClean="0">
                <a:latin typeface="+mn-ea"/>
              </a:rPr>
              <a:t>)</a:t>
            </a:r>
          </a:p>
          <a:p>
            <a:r>
              <a:rPr lang="en-US" altLang="ko-KR" sz="2800" b="1" dirty="0" smtClean="0">
                <a:latin typeface="+mn-ea"/>
              </a:rPr>
              <a:t>      = </a:t>
            </a:r>
            <a:r>
              <a:rPr lang="ko-KR" altLang="en-US" sz="2800" b="1" dirty="0" smtClean="0">
                <a:latin typeface="+mn-ea"/>
              </a:rPr>
              <a:t>      </a:t>
            </a:r>
            <a:r>
              <a:rPr lang="en-US" altLang="ko-KR" sz="2800" b="1" dirty="0" smtClean="0">
                <a:latin typeface="+mn-ea"/>
              </a:rPr>
              <a:t>750,000</a:t>
            </a:r>
          </a:p>
          <a:p>
            <a:r>
              <a:rPr lang="en-US" altLang="ko-KR" sz="2800" b="1" dirty="0">
                <a:latin typeface="+mn-ea"/>
              </a:rPr>
              <a:t>	</a:t>
            </a:r>
            <a:r>
              <a:rPr lang="en-US" altLang="ko-KR" sz="2800" b="1" dirty="0" smtClean="0">
                <a:latin typeface="+mn-ea"/>
              </a:rPr>
              <a:t>							 </a:t>
            </a:r>
          </a:p>
          <a:p>
            <a:r>
              <a:rPr lang="en-US" altLang="ko-KR" sz="2800" b="1" dirty="0" smtClean="0">
                <a:latin typeface="+mn-ea"/>
              </a:rPr>
              <a:t>      = </a:t>
            </a:r>
            <a:r>
              <a:rPr lang="ko-KR" altLang="en-US" sz="2800" b="1" dirty="0" smtClean="0">
                <a:latin typeface="+mn-ea"/>
              </a:rPr>
              <a:t>약 </a:t>
            </a:r>
            <a:r>
              <a:rPr lang="en-US" altLang="ko-KR" sz="2800" b="1" dirty="0" smtClean="0">
                <a:latin typeface="+mn-ea"/>
              </a:rPr>
              <a:t>3,550,000</a:t>
            </a:r>
          </a:p>
        </p:txBody>
      </p:sp>
    </p:spTree>
    <p:extLst>
      <p:ext uri="{BB962C8B-B14F-4D97-AF65-F5344CB8AC3E}">
        <p14:creationId xmlns:p14="http://schemas.microsoft.com/office/powerpoint/2010/main" val="304807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2784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2273"/>
                </a:solidFill>
                <a:latin typeface="+mj-ea"/>
                <a:ea typeface="+mj-ea"/>
              </a:rPr>
              <a:t>4 </a:t>
            </a:r>
            <a:r>
              <a:rPr lang="ko-KR" altLang="en-US" sz="3600" b="1" dirty="0" smtClean="0">
                <a:solidFill>
                  <a:srgbClr val="002273"/>
                </a:solidFill>
                <a:latin typeface="+mj-ea"/>
                <a:ea typeface="+mj-ea"/>
              </a:rPr>
              <a:t>장소 비교</a:t>
            </a:r>
            <a:r>
              <a:rPr lang="en-US" altLang="ko-KR" sz="3600" b="1" dirty="0" smtClean="0">
                <a:solidFill>
                  <a:srgbClr val="002273"/>
                </a:solidFill>
                <a:latin typeface="+mj-ea"/>
                <a:ea typeface="+mj-ea"/>
              </a:rPr>
              <a:t> </a:t>
            </a:r>
            <a:endParaRPr lang="ko-KR" altLang="en-US" sz="3600" b="1" dirty="0">
              <a:solidFill>
                <a:srgbClr val="002273"/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171972"/>
              </p:ext>
            </p:extLst>
          </p:nvPr>
        </p:nvGraphicFramePr>
        <p:xfrm>
          <a:off x="330740" y="1077313"/>
          <a:ext cx="11213559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6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1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비고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 smtClean="0">
                          <a:latin typeface="+mn-lt"/>
                        </a:rPr>
                        <a:t>하늘과 바다 사이 </a:t>
                      </a:r>
                      <a:r>
                        <a:rPr lang="ko-KR" altLang="en-US" b="1" dirty="0" err="1" smtClean="0">
                          <a:latin typeface="+mn-lt"/>
                        </a:rPr>
                        <a:t>리조트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 smtClean="0">
                          <a:latin typeface="+mn-lt"/>
                        </a:rPr>
                        <a:t>에벤에셀</a:t>
                      </a:r>
                      <a:r>
                        <a:rPr lang="ko-KR" altLang="en-US" b="1" dirty="0" smtClean="0">
                          <a:latin typeface="+mn-lt"/>
                        </a:rPr>
                        <a:t> </a:t>
                      </a:r>
                      <a:r>
                        <a:rPr lang="ko-KR" altLang="en-US" b="1" dirty="0" err="1" smtClean="0">
                          <a:latin typeface="+mn-lt"/>
                        </a:rPr>
                        <a:t>펜션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 smtClean="0">
                          <a:latin typeface="+mn-lt"/>
                        </a:rPr>
                        <a:t>꾸지나무골</a:t>
                      </a:r>
                      <a:r>
                        <a:rPr lang="ko-KR" altLang="en-US" b="1" dirty="0" smtClean="0">
                          <a:latin typeface="+mn-lt"/>
                        </a:rPr>
                        <a:t> </a:t>
                      </a:r>
                      <a:r>
                        <a:rPr lang="ko-KR" altLang="en-US" b="1" dirty="0" err="1" smtClean="0">
                          <a:latin typeface="+mn-lt"/>
                        </a:rPr>
                        <a:t>펜션텔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숙소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6~14</a:t>
                      </a:r>
                      <a:r>
                        <a:rPr lang="ko-KR" altLang="en-US" b="1" dirty="0" smtClean="0">
                          <a:latin typeface="+mn-lt"/>
                        </a:rPr>
                        <a:t>인실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5~20</a:t>
                      </a:r>
                      <a:r>
                        <a:rPr lang="ko-KR" altLang="en-US" b="1" dirty="0" smtClean="0">
                          <a:latin typeface="+mn-lt"/>
                        </a:rPr>
                        <a:t>인실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5~10</a:t>
                      </a:r>
                      <a:r>
                        <a:rPr lang="ko-KR" altLang="en-US" b="1" dirty="0" smtClean="0">
                          <a:latin typeface="+mn-lt"/>
                        </a:rPr>
                        <a:t>인실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r>
                        <a:rPr lang="ko-KR" altLang="en-US" b="1" dirty="0" smtClean="0">
                          <a:latin typeface="+mn-lt"/>
                        </a:rPr>
                        <a:t>강당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X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100</a:t>
                      </a:r>
                      <a:r>
                        <a:rPr lang="ko-KR" altLang="en-US" b="1" baseline="0" dirty="0" smtClean="0">
                          <a:latin typeface="+mn-lt"/>
                        </a:rPr>
                        <a:t>인 이상 수용가능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100</a:t>
                      </a:r>
                      <a:r>
                        <a:rPr lang="ko-KR" altLang="en-US" b="1" dirty="0" err="1" smtClean="0">
                          <a:latin typeface="+mn-lt"/>
                        </a:rPr>
                        <a:t>인이상</a:t>
                      </a:r>
                      <a:r>
                        <a:rPr lang="ko-KR" altLang="en-US" b="1" dirty="0" smtClean="0">
                          <a:latin typeface="+mn-lt"/>
                        </a:rPr>
                        <a:t> 수용가능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r>
                        <a:rPr lang="ko-KR" altLang="en-US" b="1" dirty="0" smtClean="0">
                          <a:latin typeface="+mn-lt"/>
                        </a:rPr>
                        <a:t>식당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lt"/>
                        </a:rPr>
                        <a:t>바베큐장</a:t>
                      </a:r>
                      <a:r>
                        <a:rPr lang="ko-KR" altLang="en-US" b="1" dirty="0" smtClean="0">
                          <a:latin typeface="+mn-lt"/>
                        </a:rPr>
                        <a:t> 및 취사 가능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lt"/>
                        </a:rPr>
                        <a:t>바베큐장</a:t>
                      </a:r>
                      <a:r>
                        <a:rPr lang="ko-KR" altLang="en-US" b="1" baseline="0" dirty="0" smtClean="0">
                          <a:latin typeface="+mn-lt"/>
                        </a:rPr>
                        <a:t> </a:t>
                      </a:r>
                      <a:r>
                        <a:rPr lang="ko-KR" altLang="en-US" b="1" dirty="0" smtClean="0">
                          <a:latin typeface="+mn-lt"/>
                        </a:rPr>
                        <a:t>및 취사 가능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 smtClean="0">
                          <a:latin typeface="+mn-lt"/>
                        </a:rPr>
                        <a:t>바베큐장</a:t>
                      </a:r>
                      <a:r>
                        <a:rPr lang="ko-KR" altLang="en-US" b="1" dirty="0" smtClean="0">
                          <a:latin typeface="+mn-lt"/>
                        </a:rPr>
                        <a:t> 및 취사 가능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편의시설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슈퍼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X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슈퍼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이동거리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약 </a:t>
                      </a:r>
                      <a:r>
                        <a:rPr lang="en-US" altLang="ko-KR" b="1" dirty="0" smtClean="0">
                          <a:latin typeface="+mn-lt"/>
                        </a:rPr>
                        <a:t>2</a:t>
                      </a:r>
                      <a:r>
                        <a:rPr lang="ko-KR" altLang="en-US" b="1" dirty="0" smtClean="0">
                          <a:latin typeface="+mn-lt"/>
                        </a:rPr>
                        <a:t>시간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latin typeface="+mn-lt"/>
                        </a:rPr>
                        <a:t>약 </a:t>
                      </a:r>
                      <a:r>
                        <a:rPr lang="en-US" altLang="ko-KR" b="1" dirty="0" smtClean="0">
                          <a:latin typeface="+mn-lt"/>
                        </a:rPr>
                        <a:t>2</a:t>
                      </a:r>
                      <a:r>
                        <a:rPr lang="ko-KR" altLang="en-US" b="1" dirty="0" smtClean="0">
                          <a:latin typeface="+mn-lt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latin typeface="+mn-lt"/>
                        </a:rPr>
                        <a:t>약 </a:t>
                      </a:r>
                      <a:r>
                        <a:rPr lang="en-US" altLang="ko-KR" b="1" dirty="0" smtClean="0">
                          <a:latin typeface="+mn-lt"/>
                        </a:rPr>
                        <a:t>2</a:t>
                      </a:r>
                      <a:r>
                        <a:rPr lang="ko-KR" altLang="en-US" b="1" dirty="0" smtClean="0">
                          <a:latin typeface="+mn-lt"/>
                        </a:rPr>
                        <a:t>시간 </a:t>
                      </a:r>
                      <a:r>
                        <a:rPr lang="en-US" altLang="ko-KR" b="1" dirty="0" smtClean="0">
                          <a:latin typeface="+mn-lt"/>
                        </a:rPr>
                        <a:t>10</a:t>
                      </a:r>
                      <a:r>
                        <a:rPr lang="ko-KR" altLang="en-US" b="1" dirty="0" smtClean="0">
                          <a:latin typeface="+mn-lt"/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시설 청결도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O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O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△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r>
                        <a:rPr lang="ko-KR" altLang="en-US" b="1" dirty="0" smtClean="0">
                          <a:latin typeface="+mn-lt"/>
                        </a:rPr>
                        <a:t>바다와의 거리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숙소 바로 뒤편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3</a:t>
                      </a:r>
                      <a:r>
                        <a:rPr lang="ko-KR" altLang="en-US" b="1" dirty="0" smtClean="0">
                          <a:latin typeface="+mn-lt"/>
                        </a:rPr>
                        <a:t>분</a:t>
                      </a:r>
                      <a:r>
                        <a:rPr lang="ko-KR" altLang="en-US" b="1" baseline="0" dirty="0" smtClean="0">
                          <a:latin typeface="+mn-lt"/>
                        </a:rPr>
                        <a:t> 거리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3</a:t>
                      </a:r>
                      <a:r>
                        <a:rPr lang="ko-KR" altLang="en-US" b="1" dirty="0" smtClean="0">
                          <a:latin typeface="+mn-lt"/>
                        </a:rPr>
                        <a:t>분 거리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r>
                        <a:rPr lang="ko-KR" altLang="en-US" b="1" dirty="0" smtClean="0">
                          <a:latin typeface="+mn-lt"/>
                        </a:rPr>
                        <a:t>편의시설</a:t>
                      </a:r>
                      <a:r>
                        <a:rPr lang="ko-KR" altLang="en-US" b="1" baseline="0" dirty="0" smtClean="0">
                          <a:latin typeface="+mn-lt"/>
                        </a:rPr>
                        <a:t>과의 거리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1~2</a:t>
                      </a:r>
                      <a:r>
                        <a:rPr lang="ko-KR" altLang="en-US" b="1" dirty="0" smtClean="0">
                          <a:latin typeface="+mn-lt"/>
                        </a:rPr>
                        <a:t>분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편의시설 </a:t>
                      </a:r>
                      <a:r>
                        <a:rPr lang="en-US" altLang="ko-KR" b="1" dirty="0" smtClean="0">
                          <a:latin typeface="+mn-lt"/>
                        </a:rPr>
                        <a:t>X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1~2</a:t>
                      </a:r>
                      <a:r>
                        <a:rPr lang="ko-KR" altLang="en-US" b="1" dirty="0" smtClean="0">
                          <a:latin typeface="+mn-lt"/>
                        </a:rPr>
                        <a:t>분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기타 사항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숙소 크기가 일정하지 않음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숙박비용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1,400,000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atin typeface="+mn-lt"/>
                        </a:rPr>
                        <a:t>2,500,000</a:t>
                      </a:r>
                      <a:endParaRPr lang="ko-KR" altLang="en-US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atin typeface="+mn-lt"/>
                        </a:rPr>
                        <a:t>1,500,000</a:t>
                      </a:r>
                      <a:endParaRPr lang="ko-KR" altLang="en-US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강당사용료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X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atin typeface="+mn-lt"/>
                        </a:rPr>
                        <a:t>200,000</a:t>
                      </a:r>
                      <a:endParaRPr lang="ko-KR" altLang="en-US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atin typeface="+mn-lt"/>
                        </a:rPr>
                        <a:t>200,000</a:t>
                      </a:r>
                      <a:endParaRPr lang="ko-KR" altLang="en-US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식비</a:t>
                      </a:r>
                      <a:r>
                        <a:rPr lang="en-US" altLang="ko-KR" b="1" dirty="0" smtClean="0">
                          <a:latin typeface="+mn-lt"/>
                        </a:rPr>
                        <a:t>(1</a:t>
                      </a:r>
                      <a:r>
                        <a:rPr lang="ko-KR" altLang="en-US" b="1" dirty="0" smtClean="0">
                          <a:latin typeface="+mn-lt"/>
                        </a:rPr>
                        <a:t>인 </a:t>
                      </a:r>
                      <a:r>
                        <a:rPr lang="en-US" altLang="ko-KR" b="1" dirty="0" smtClean="0">
                          <a:latin typeface="+mn-lt"/>
                        </a:rPr>
                        <a:t>15,000)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atin typeface="+mn-lt"/>
                        </a:rPr>
                        <a:t>1,575,000</a:t>
                      </a:r>
                      <a:endParaRPr lang="ko-KR" altLang="en-US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MT</a:t>
                      </a:r>
                      <a:r>
                        <a:rPr lang="ko-KR" altLang="en-US" b="1" dirty="0" smtClean="0">
                          <a:latin typeface="+mn-lt"/>
                        </a:rPr>
                        <a:t>준비 비용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+mn-lt"/>
                        </a:rPr>
                        <a:t>200,000+@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0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latin typeface="+mn-lt"/>
                        </a:rPr>
                        <a:t>예상 견적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latin typeface="+mn-lt"/>
                        </a:rPr>
                        <a:t>3,175,000+@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atin typeface="+mn-lt"/>
                        </a:rPr>
                        <a:t>4,475,000+@</a:t>
                      </a:r>
                      <a:endParaRPr lang="ko-KR" altLang="en-US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>
                          <a:latin typeface="+mn-lt"/>
                        </a:rPr>
                        <a:t>3,475,000+@</a:t>
                      </a:r>
                      <a:endParaRPr lang="ko-KR" altLang="en-US" b="1" dirty="0" smtClean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2635136" y="1077311"/>
            <a:ext cx="8909163" cy="5486402"/>
            <a:chOff x="2635136" y="1077311"/>
            <a:chExt cx="8909163" cy="5486402"/>
          </a:xfrm>
        </p:grpSpPr>
        <p:cxnSp>
          <p:nvCxnSpPr>
            <p:cNvPr id="11" name="꺾인 연결선 10"/>
            <p:cNvCxnSpPr/>
            <p:nvPr/>
          </p:nvCxnSpPr>
          <p:spPr>
            <a:xfrm rot="16200000" flipH="1">
              <a:off x="-103909" y="3816356"/>
              <a:ext cx="5486401" cy="8312"/>
            </a:xfrm>
            <a:prstGeom prst="bentConnector3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2643448" y="1077311"/>
              <a:ext cx="2881052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524500" y="1077311"/>
              <a:ext cx="0" cy="4380514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524500" y="5467350"/>
              <a:ext cx="6019799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1544299" y="5457825"/>
              <a:ext cx="0" cy="74295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524500" y="6210300"/>
              <a:ext cx="6019799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5524500" y="6200775"/>
              <a:ext cx="0" cy="362938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2643448" y="6563713"/>
              <a:ext cx="2881052" cy="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55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430981"/>
            <a:ext cx="2622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002273"/>
                </a:solidFill>
                <a:latin typeface="+mj-ea"/>
                <a:ea typeface="+mj-ea"/>
              </a:rPr>
              <a:t>5</a:t>
            </a:r>
            <a:r>
              <a:rPr lang="en-US" altLang="ko-KR" sz="3600" b="1" dirty="0" smtClean="0">
                <a:solidFill>
                  <a:srgbClr val="002273"/>
                </a:solidFill>
                <a:latin typeface="+mj-ea"/>
                <a:ea typeface="+mj-ea"/>
              </a:rPr>
              <a:t> </a:t>
            </a:r>
            <a:r>
              <a:rPr lang="ko-KR" altLang="en-US" sz="3600" b="1" dirty="0" smtClean="0">
                <a:solidFill>
                  <a:srgbClr val="002273"/>
                </a:solidFill>
                <a:latin typeface="+mj-ea"/>
                <a:ea typeface="+mj-ea"/>
              </a:rPr>
              <a:t>장소 선정</a:t>
            </a:r>
            <a:endParaRPr lang="ko-KR" altLang="en-US" sz="3600" b="1" dirty="0">
              <a:solidFill>
                <a:srgbClr val="002273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542E8-D6E8-4279-BA04-D3C1723D28FD}"/>
              </a:ext>
            </a:extLst>
          </p:cNvPr>
          <p:cNvSpPr txBox="1"/>
          <p:nvPr/>
        </p:nvSpPr>
        <p:spPr>
          <a:xfrm>
            <a:off x="330740" y="1278106"/>
            <a:ext cx="11028981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+mn-ea"/>
              </a:rPr>
              <a:t>1)</a:t>
            </a:r>
            <a:r>
              <a:rPr lang="ko-KR" altLang="en-US" sz="3200" b="1" dirty="0" smtClean="0">
                <a:latin typeface="+mn-ea"/>
              </a:rPr>
              <a:t>선정한 장소 </a:t>
            </a:r>
            <a:r>
              <a:rPr lang="en-US" altLang="ko-KR" sz="3200" b="1" dirty="0" smtClean="0">
                <a:latin typeface="+mn-ea"/>
              </a:rPr>
              <a:t>: </a:t>
            </a:r>
            <a:r>
              <a:rPr lang="ko-KR" altLang="en-US" sz="3200" b="1" dirty="0" smtClean="0">
                <a:latin typeface="+mn-ea"/>
              </a:rPr>
              <a:t>하늘과 바다 사이 </a:t>
            </a:r>
            <a:r>
              <a:rPr lang="ko-KR" altLang="en-US" sz="3200" b="1" dirty="0" err="1" smtClean="0">
                <a:latin typeface="+mn-ea"/>
              </a:rPr>
              <a:t>리조트</a:t>
            </a:r>
            <a:endParaRPr lang="en-US" altLang="ko-KR" sz="3200" b="1" dirty="0" smtClean="0">
              <a:latin typeface="+mn-ea"/>
            </a:endParaRPr>
          </a:p>
          <a:p>
            <a:endParaRPr lang="en-US" altLang="ko-KR" sz="3200" b="1" dirty="0">
              <a:latin typeface="+mn-ea"/>
            </a:endParaRPr>
          </a:p>
          <a:p>
            <a:r>
              <a:rPr lang="en-US" altLang="ko-KR" sz="3200" b="1" dirty="0" smtClean="0">
                <a:latin typeface="+mn-ea"/>
              </a:rPr>
              <a:t>2)</a:t>
            </a:r>
            <a:r>
              <a:rPr lang="ko-KR" altLang="en-US" sz="3200" b="1" dirty="0" smtClean="0">
                <a:latin typeface="+mn-ea"/>
              </a:rPr>
              <a:t>선정 이유</a:t>
            </a:r>
            <a:endParaRPr lang="en-US" altLang="ko-KR" sz="3200" b="1" dirty="0" smtClean="0">
              <a:latin typeface="+mn-ea"/>
            </a:endParaRPr>
          </a:p>
          <a:p>
            <a:r>
              <a:rPr lang="en-US" altLang="ko-KR" sz="3200" b="1" dirty="0">
                <a:latin typeface="+mn-ea"/>
              </a:rPr>
              <a:t> </a:t>
            </a:r>
            <a:r>
              <a:rPr lang="ko-KR" altLang="en-US" sz="3200" b="1" dirty="0" smtClean="0">
                <a:latin typeface="+mn-ea"/>
              </a:rPr>
              <a:t>가</a:t>
            </a:r>
            <a:r>
              <a:rPr lang="en-US" altLang="ko-KR" sz="3200" b="1" dirty="0" smtClean="0">
                <a:latin typeface="+mn-ea"/>
              </a:rPr>
              <a:t>. </a:t>
            </a:r>
            <a:r>
              <a:rPr lang="ko-KR" altLang="en-US" sz="3200" b="1" dirty="0" smtClean="0">
                <a:latin typeface="+mn-ea"/>
              </a:rPr>
              <a:t>시설이 다른 숙소에 비해 청결함</a:t>
            </a:r>
            <a:endParaRPr lang="en-US" altLang="ko-KR" sz="3200" b="1" dirty="0">
              <a:latin typeface="+mn-ea"/>
            </a:endParaRPr>
          </a:p>
          <a:p>
            <a:r>
              <a:rPr lang="en-US" altLang="ko-KR" sz="3200" b="1" dirty="0">
                <a:latin typeface="+mn-ea"/>
              </a:rPr>
              <a:t> </a:t>
            </a:r>
            <a:r>
              <a:rPr lang="ko-KR" altLang="en-US" sz="3200" b="1" dirty="0" smtClean="0">
                <a:latin typeface="+mn-ea"/>
              </a:rPr>
              <a:t>나</a:t>
            </a:r>
            <a:r>
              <a:rPr lang="en-US" altLang="ko-KR" sz="3200" b="1" dirty="0" smtClean="0">
                <a:latin typeface="+mn-ea"/>
              </a:rPr>
              <a:t>. </a:t>
            </a:r>
            <a:r>
              <a:rPr lang="ko-KR" altLang="en-US" sz="3200" b="1" dirty="0" smtClean="0">
                <a:latin typeface="+mn-ea"/>
              </a:rPr>
              <a:t>예산에 맞는 견적</a:t>
            </a:r>
            <a:endParaRPr lang="en-US" altLang="ko-KR" sz="3200" b="1" dirty="0" smtClean="0">
              <a:latin typeface="+mn-ea"/>
            </a:endParaRPr>
          </a:p>
          <a:p>
            <a:r>
              <a:rPr lang="en-US" altLang="ko-KR" sz="3200" b="1" dirty="0">
                <a:latin typeface="+mn-ea"/>
              </a:rPr>
              <a:t> </a:t>
            </a:r>
            <a:r>
              <a:rPr lang="ko-KR" altLang="en-US" sz="3200" b="1" dirty="0" smtClean="0">
                <a:latin typeface="+mn-ea"/>
              </a:rPr>
              <a:t>다</a:t>
            </a:r>
            <a:r>
              <a:rPr lang="en-US" altLang="ko-KR" sz="3200" b="1" dirty="0" smtClean="0">
                <a:latin typeface="+mn-ea"/>
              </a:rPr>
              <a:t>. </a:t>
            </a:r>
            <a:r>
              <a:rPr lang="ko-KR" altLang="en-US" sz="3200" b="1" dirty="0" smtClean="0">
                <a:latin typeface="+mn-ea"/>
              </a:rPr>
              <a:t>바다와의 거리가 가깝고 해수욕장이 쾌적함</a:t>
            </a:r>
            <a:endParaRPr lang="en-US" altLang="ko-KR" sz="3200" b="1" dirty="0" smtClean="0">
              <a:latin typeface="+mn-ea"/>
            </a:endParaRPr>
          </a:p>
          <a:p>
            <a:r>
              <a:rPr lang="en-US" altLang="ko-KR" sz="3200" b="1" dirty="0">
                <a:latin typeface="+mn-ea"/>
              </a:rPr>
              <a:t> </a:t>
            </a:r>
            <a:r>
              <a:rPr lang="ko-KR" altLang="en-US" sz="3200" b="1" dirty="0" smtClean="0">
                <a:latin typeface="+mn-ea"/>
              </a:rPr>
              <a:t>라</a:t>
            </a:r>
            <a:r>
              <a:rPr lang="en-US" altLang="ko-KR" sz="3200" b="1" dirty="0" smtClean="0">
                <a:latin typeface="+mn-ea"/>
              </a:rPr>
              <a:t>. </a:t>
            </a:r>
            <a:r>
              <a:rPr lang="ko-KR" altLang="en-US" sz="3200" b="1" dirty="0" smtClean="0">
                <a:latin typeface="+mn-ea"/>
              </a:rPr>
              <a:t>숙소가 한곳에 위치하여 학생들의 인솔 및 관리가 편리</a:t>
            </a:r>
            <a:endParaRPr lang="en-US" altLang="ko-KR" sz="3200" b="1" dirty="0" smtClean="0">
              <a:latin typeface="+mn-ea"/>
            </a:endParaRPr>
          </a:p>
          <a:p>
            <a:r>
              <a:rPr lang="en-US" altLang="ko-KR" sz="3200" b="1" dirty="0">
                <a:latin typeface="+mn-ea"/>
              </a:rPr>
              <a:t> </a:t>
            </a:r>
            <a:r>
              <a:rPr lang="ko-KR" altLang="en-US" sz="3200" b="1" dirty="0" smtClean="0">
                <a:latin typeface="+mn-ea"/>
              </a:rPr>
              <a:t>마</a:t>
            </a:r>
            <a:r>
              <a:rPr lang="en-US" altLang="ko-KR" sz="3200" b="1" dirty="0" smtClean="0">
                <a:latin typeface="+mn-ea"/>
              </a:rPr>
              <a:t>.</a:t>
            </a:r>
            <a:r>
              <a:rPr lang="ko-KR" altLang="en-US" sz="3200" b="1" dirty="0" smtClean="0">
                <a:latin typeface="+mn-ea"/>
              </a:rPr>
              <a:t> 짧은 동선으로 시설 및 해수욕장을 이용 할 수 있음</a:t>
            </a:r>
            <a:endParaRPr lang="en-US" altLang="ko-KR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68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E3C23F6-B221-42BB-A8ED-1662736CC8ED}"/>
              </a:ext>
            </a:extLst>
          </p:cNvPr>
          <p:cNvSpPr/>
          <p:nvPr/>
        </p:nvSpPr>
        <p:spPr>
          <a:xfrm>
            <a:off x="2015866" y="2939990"/>
            <a:ext cx="7369434" cy="972766"/>
          </a:xfrm>
          <a:prstGeom prst="rect">
            <a:avLst/>
          </a:prstGeom>
          <a:solidFill>
            <a:srgbClr val="002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8F8F8"/>
                </a:solidFill>
                <a:latin typeface="+mj-ea"/>
                <a:ea typeface="+mj-ea"/>
              </a:rPr>
              <a:t>6</a:t>
            </a:r>
            <a:r>
              <a:rPr lang="en-US" altLang="ko-KR" sz="4400" b="1" dirty="0" smtClean="0">
                <a:solidFill>
                  <a:srgbClr val="F8F8F8"/>
                </a:solidFill>
                <a:latin typeface="+mj-ea"/>
                <a:ea typeface="+mj-ea"/>
              </a:rPr>
              <a:t> </a:t>
            </a:r>
            <a:r>
              <a:rPr lang="ko-KR" altLang="en-US" sz="4400" b="1" dirty="0" smtClean="0">
                <a:solidFill>
                  <a:srgbClr val="F8F8F8"/>
                </a:solidFill>
                <a:latin typeface="+mj-ea"/>
                <a:ea typeface="+mj-ea"/>
              </a:rPr>
              <a:t>사진 및 이동경로</a:t>
            </a:r>
            <a:endParaRPr lang="ko-KR" altLang="en-US" sz="4400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753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538</Words>
  <Application>Microsoft Office PowerPoint</Application>
  <PresentationFormat>와이드스크린</PresentationFormat>
  <Paragraphs>157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CLOUDgtOTF 050</vt:lpstr>
      <vt:lpstr>Masterpiecegt_EB_U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소영</dc:creator>
  <cp:lastModifiedBy>Windows 사용자</cp:lastModifiedBy>
  <cp:revision>350</cp:revision>
  <dcterms:created xsi:type="dcterms:W3CDTF">2018-08-09T15:11:46Z</dcterms:created>
  <dcterms:modified xsi:type="dcterms:W3CDTF">2018-08-16T15:11:19Z</dcterms:modified>
</cp:coreProperties>
</file>